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416" r:id="rId2"/>
    <p:sldId id="774" r:id="rId3"/>
    <p:sldId id="803" r:id="rId4"/>
    <p:sldId id="824" r:id="rId5"/>
    <p:sldId id="809" r:id="rId6"/>
    <p:sldId id="810" r:id="rId7"/>
    <p:sldId id="811" r:id="rId8"/>
    <p:sldId id="778" r:id="rId9"/>
    <p:sldId id="779" r:id="rId10"/>
    <p:sldId id="806" r:id="rId11"/>
    <p:sldId id="813" r:id="rId12"/>
    <p:sldId id="814" r:id="rId13"/>
    <p:sldId id="815" r:id="rId14"/>
    <p:sldId id="820" r:id="rId15"/>
    <p:sldId id="812" r:id="rId16"/>
    <p:sldId id="821" r:id="rId17"/>
    <p:sldId id="822" r:id="rId18"/>
    <p:sldId id="823" r:id="rId19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3300"/>
    <a:srgbClr val="FF6600"/>
    <a:srgbClr val="7CB042"/>
    <a:srgbClr val="33CC33"/>
    <a:srgbClr val="336600"/>
    <a:srgbClr val="FFE299"/>
    <a:srgbClr val="6633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226" autoAdjust="0"/>
  </p:normalViewPr>
  <p:slideViewPr>
    <p:cSldViewPr showGuides="1">
      <p:cViewPr varScale="1">
        <p:scale>
          <a:sx n="79" d="100"/>
          <a:sy n="79" d="100"/>
        </p:scale>
        <p:origin x="734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07/10/2020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Site quality, site index curves (SIC) and dominant height growth</a:t>
            </a:r>
            <a:endParaRPr lang="pt-PT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</a:t>
            </a:r>
            <a:r>
              <a:rPr lang="en-US" sz="2800" b="1" dirty="0" smtClean="0">
                <a:solidFill>
                  <a:srgbClr val="663300"/>
                </a:solidFill>
              </a:rPr>
              <a:t>Tomé, Susana Barreiro</a:t>
            </a:r>
            <a:endParaRPr lang="en-US" sz="28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</a:t>
            </a:r>
            <a:endParaRPr lang="en-US" sz="24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957" y="1880828"/>
            <a:ext cx="5664000" cy="936104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a</a:t>
            </a:r>
            <a:r>
              <a:rPr lang="en-US" sz="4400" b="1" dirty="0"/>
              <a:t>) </a:t>
            </a:r>
            <a:r>
              <a:rPr lang="en-US" sz="4400" b="1" dirty="0" smtClean="0"/>
              <a:t>Temporary plots </a:t>
            </a:r>
            <a:r>
              <a:rPr lang="en-US" sz="4400" dirty="0" smtClean="0"/>
              <a:t>- Independent data pairs (</a:t>
            </a:r>
            <a:r>
              <a:rPr lang="en-US" sz="4400" dirty="0" err="1" smtClean="0"/>
              <a:t>hdom,t</a:t>
            </a:r>
            <a:r>
              <a:rPr lang="en-US" sz="4400" dirty="0" smtClean="0"/>
              <a:t>) from</a:t>
            </a:r>
          </a:p>
          <a:p>
            <a:pPr lvl="1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01259" y="2873896"/>
            <a:ext cx="55206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/>
              <a:t>In </a:t>
            </a:r>
            <a:r>
              <a:rPr lang="pt-PT" sz="2000" dirty="0" err="1"/>
              <a:t>order</a:t>
            </a:r>
            <a:r>
              <a:rPr lang="pt-PT" sz="2000" dirty="0"/>
              <a:t> to </a:t>
            </a:r>
            <a:r>
              <a:rPr lang="pt-PT" sz="2000" b="1" dirty="0" err="1"/>
              <a:t>avoid</a:t>
            </a:r>
            <a:r>
              <a:rPr lang="pt-PT" sz="2000" b="1" dirty="0"/>
              <a:t> </a:t>
            </a:r>
            <a:r>
              <a:rPr lang="pt-PT" sz="2000" b="1" dirty="0" err="1"/>
              <a:t>bias</a:t>
            </a:r>
            <a:r>
              <a:rPr lang="pt-PT" sz="2000" dirty="0" err="1"/>
              <a:t>ed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curves,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important</a:t>
            </a:r>
            <a:r>
              <a:rPr lang="pt-PT" sz="2000" dirty="0"/>
              <a:t> to </a:t>
            </a:r>
            <a:r>
              <a:rPr lang="pt-PT" sz="2000" b="1" dirty="0" err="1">
                <a:solidFill>
                  <a:srgbClr val="008000"/>
                </a:solidFill>
              </a:rPr>
              <a:t>guarantee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that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all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site </a:t>
            </a:r>
            <a:r>
              <a:rPr lang="pt-PT" sz="2000" b="1" dirty="0" err="1">
                <a:solidFill>
                  <a:srgbClr val="008000"/>
                </a:solidFill>
              </a:rPr>
              <a:t>index</a:t>
            </a:r>
            <a:r>
              <a:rPr lang="pt-PT" sz="2000" b="1" dirty="0">
                <a:solidFill>
                  <a:srgbClr val="008000"/>
                </a:solidFill>
              </a:rPr>
              <a:t> classes are </a:t>
            </a:r>
            <a:r>
              <a:rPr lang="pt-PT" sz="2000" b="1" dirty="0" err="1">
                <a:solidFill>
                  <a:srgbClr val="008000"/>
                </a:solidFill>
              </a:rPr>
              <a:t>equally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represented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data </a:t>
            </a:r>
            <a:r>
              <a:rPr lang="pt-PT" sz="2000" dirty="0" smtClean="0"/>
              <a:t>set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PT" sz="800" dirty="0" smtClean="0"/>
          </a:p>
          <a:p>
            <a:pPr lvl="1"/>
            <a:endParaRPr lang="pt-PT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Correlations</a:t>
            </a:r>
            <a:r>
              <a:rPr lang="pt-PT" sz="2000" dirty="0"/>
              <a:t> </a:t>
            </a:r>
            <a:r>
              <a:rPr lang="pt-PT" sz="2000" dirty="0" err="1"/>
              <a:t>between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stand age are </a:t>
            </a:r>
            <a:r>
              <a:rPr lang="pt-PT" sz="2000" dirty="0" err="1"/>
              <a:t>often</a:t>
            </a:r>
            <a:r>
              <a:rPr lang="pt-PT" sz="2000" dirty="0"/>
              <a:t> </a:t>
            </a:r>
            <a:r>
              <a:rPr lang="pt-PT" sz="2000" dirty="0" err="1" smtClean="0"/>
              <a:t>found</a:t>
            </a:r>
            <a:endParaRPr lang="pt-PT" sz="2000" dirty="0" smtClean="0"/>
          </a:p>
          <a:p>
            <a:pPr lvl="1"/>
            <a:endParaRPr lang="pt-PT" sz="800" dirty="0"/>
          </a:p>
          <a:p>
            <a:pPr lvl="1"/>
            <a:r>
              <a:rPr lang="pt-PT" sz="2000" dirty="0" smtClean="0"/>
              <a:t>(</a:t>
            </a:r>
            <a:r>
              <a:rPr lang="pt-PT" sz="2000" dirty="0"/>
              <a:t>e.g. more </a:t>
            </a:r>
            <a:r>
              <a:rPr lang="pt-PT" sz="2000" dirty="0" err="1"/>
              <a:t>fertile</a:t>
            </a:r>
            <a:r>
              <a:rPr lang="pt-PT" sz="2000" dirty="0"/>
              <a:t> sites </a:t>
            </a:r>
            <a:r>
              <a:rPr lang="pt-PT" sz="2000" dirty="0" err="1"/>
              <a:t>were</a:t>
            </a:r>
            <a:r>
              <a:rPr lang="pt-PT" sz="2000" dirty="0"/>
              <a:t> </a:t>
            </a:r>
            <a:r>
              <a:rPr lang="pt-PT" sz="2000" dirty="0" err="1"/>
              <a:t>first</a:t>
            </a:r>
            <a:r>
              <a:rPr lang="pt-PT" sz="2000" dirty="0"/>
              <a:t> </a:t>
            </a:r>
            <a:r>
              <a:rPr lang="pt-PT" sz="2000" dirty="0" err="1"/>
              <a:t>planted</a:t>
            </a:r>
            <a:r>
              <a:rPr lang="pt-PT" sz="2000" dirty="0"/>
              <a:t>) </a:t>
            </a:r>
            <a:r>
              <a:rPr lang="pt-PT" sz="2000" dirty="0" err="1"/>
              <a:t>and</a:t>
            </a:r>
            <a:r>
              <a:rPr lang="pt-PT" sz="2000" dirty="0"/>
              <a:t>, </a:t>
            </a:r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case, </a:t>
            </a:r>
            <a:r>
              <a:rPr lang="pt-PT" sz="2000" dirty="0" err="1"/>
              <a:t>the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curves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</a:t>
            </a:r>
            <a:r>
              <a:rPr lang="pt-PT" sz="2000" dirty="0" err="1"/>
              <a:t>influenced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</a:t>
            </a: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 smtClean="0"/>
              <a:t>relationship</a:t>
            </a:r>
            <a:r>
              <a:rPr lang="en-US" sz="2000" dirty="0"/>
              <a:t> </a:t>
            </a:r>
            <a:endParaRPr lang="pt-PT" sz="2000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59" y="2060848"/>
            <a:ext cx="5789890" cy="348009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Using Site Index </a:t>
            </a:r>
            <a:r>
              <a:rPr lang="pt-PT" smtClean="0"/>
              <a:t> [ </a:t>
            </a:r>
            <a:r>
              <a:rPr lang="pt-PT" i="1" smtClean="0"/>
              <a:t>f= (hdom, t)</a:t>
            </a:r>
            <a:r>
              <a:rPr lang="pt-PT" smtClean="0"/>
              <a:t> ] </a:t>
            </a:r>
            <a:r>
              <a:rPr lang="en-US" smtClean="0"/>
              <a:t>to evaluate site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70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</a:t>
            </a:r>
            <a:endParaRPr lang="en-US" sz="24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37" y="1817897"/>
            <a:ext cx="5775067" cy="972108"/>
          </a:xfrm>
        </p:spPr>
        <p:txBody>
          <a:bodyPr>
            <a:noAutofit/>
          </a:bodyPr>
          <a:lstStyle/>
          <a:p>
            <a:r>
              <a:rPr lang="en-US" b="1" dirty="0"/>
              <a:t>b) Interval and/or permanent plots </a:t>
            </a:r>
            <a:r>
              <a:rPr lang="en-US" dirty="0"/>
              <a:t>- successive data pairs (</a:t>
            </a:r>
            <a:r>
              <a:rPr lang="en-US" dirty="0" err="1"/>
              <a:t>hdom,t</a:t>
            </a:r>
            <a:r>
              <a:rPr lang="en-US" dirty="0" smtClean="0"/>
              <a:t>)</a:t>
            </a:r>
            <a:endParaRPr 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502583" y="2924944"/>
            <a:ext cx="55206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remeasurements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plot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usualy</a:t>
            </a:r>
            <a:r>
              <a:rPr lang="pt-PT" sz="2000" dirty="0"/>
              <a:t> </a:t>
            </a:r>
            <a:r>
              <a:rPr lang="pt-PT" sz="2000" dirty="0" err="1"/>
              <a:t>designated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“</a:t>
            </a:r>
            <a:r>
              <a:rPr lang="pt-PT" sz="2000" b="1" dirty="0" err="1">
                <a:solidFill>
                  <a:srgbClr val="008000"/>
                </a:solidFill>
              </a:rPr>
              <a:t>growth</a:t>
            </a:r>
            <a:r>
              <a:rPr lang="pt-PT" sz="2000" b="1" dirty="0">
                <a:solidFill>
                  <a:srgbClr val="008000"/>
                </a:solidFill>
              </a:rPr>
              <a:t> series</a:t>
            </a:r>
            <a:r>
              <a:rPr lang="pt-PT" sz="2000" dirty="0"/>
              <a:t>”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prefered</a:t>
            </a:r>
            <a:r>
              <a:rPr lang="pt-PT" sz="2000" b="1" dirty="0">
                <a:solidFill>
                  <a:srgbClr val="008000"/>
                </a:solidFill>
              </a:rPr>
              <a:t> data to </a:t>
            </a:r>
            <a:r>
              <a:rPr lang="pt-PT" sz="2000" b="1" dirty="0" err="1">
                <a:solidFill>
                  <a:srgbClr val="008000"/>
                </a:solidFill>
              </a:rPr>
              <a:t>develop</a:t>
            </a:r>
            <a:r>
              <a:rPr lang="pt-PT" sz="2000" b="1" dirty="0">
                <a:solidFill>
                  <a:srgbClr val="008000"/>
                </a:solidFill>
              </a:rPr>
              <a:t> site </a:t>
            </a:r>
            <a:r>
              <a:rPr lang="pt-PT" sz="2000" b="1" dirty="0" err="1">
                <a:solidFill>
                  <a:srgbClr val="008000"/>
                </a:solidFill>
              </a:rPr>
              <a:t>index</a:t>
            </a:r>
            <a:r>
              <a:rPr lang="pt-PT" sz="2000" b="1" dirty="0">
                <a:solidFill>
                  <a:srgbClr val="008000"/>
                </a:solidFill>
              </a:rPr>
              <a:t> curves</a:t>
            </a:r>
            <a:r>
              <a:rPr lang="pt-PT" sz="2000" dirty="0"/>
              <a:t> as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allows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identification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real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shape</a:t>
            </a:r>
            <a:endParaRPr lang="pt-PT" sz="20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important</a:t>
            </a:r>
            <a:r>
              <a:rPr lang="pt-PT" sz="2000" dirty="0"/>
              <a:t> to </a:t>
            </a:r>
            <a:r>
              <a:rPr lang="pt-PT" sz="2000" b="1" dirty="0" err="1"/>
              <a:t>have</a:t>
            </a:r>
            <a:r>
              <a:rPr lang="pt-PT" sz="2000" dirty="0"/>
              <a:t> data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give</a:t>
            </a:r>
            <a:r>
              <a:rPr lang="pt-PT" sz="2000" dirty="0"/>
              <a:t> a </a:t>
            </a:r>
            <a:r>
              <a:rPr lang="pt-PT" sz="2000" b="1" dirty="0" err="1"/>
              <a:t>good</a:t>
            </a:r>
            <a:r>
              <a:rPr lang="pt-PT" sz="2000" b="1" dirty="0"/>
              <a:t> </a:t>
            </a:r>
            <a:r>
              <a:rPr lang="pt-PT" sz="2000" b="1" dirty="0" err="1"/>
              <a:t>representation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all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ages</a:t>
            </a:r>
            <a:r>
              <a:rPr lang="pt-PT" sz="2000" dirty="0"/>
              <a:t>, </a:t>
            </a:r>
            <a:r>
              <a:rPr lang="pt-PT" sz="2000" dirty="0" err="1"/>
              <a:t>covering</a:t>
            </a:r>
            <a:r>
              <a:rPr lang="pt-PT" sz="2000" dirty="0"/>
              <a:t> </a:t>
            </a:r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stages</a:t>
            </a:r>
            <a:r>
              <a:rPr lang="pt-PT" sz="2000" dirty="0"/>
              <a:t>,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to </a:t>
            </a:r>
            <a:r>
              <a:rPr lang="pt-PT" sz="2000" dirty="0" err="1"/>
              <a:t>senescency</a:t>
            </a:r>
            <a:r>
              <a:rPr lang="pt-PT" sz="200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Using Site Index </a:t>
            </a:r>
            <a:r>
              <a:rPr lang="pt-PT" smtClean="0"/>
              <a:t> [ </a:t>
            </a:r>
            <a:r>
              <a:rPr lang="pt-PT" i="1" smtClean="0"/>
              <a:t>f= (hdom, t)</a:t>
            </a:r>
            <a:r>
              <a:rPr lang="pt-PT" smtClean="0"/>
              <a:t> ] </a:t>
            </a:r>
            <a:r>
              <a:rPr lang="en-US" smtClean="0"/>
              <a:t>to evaluate site quality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04" y="2060848"/>
            <a:ext cx="5789745" cy="3480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3604" y="5571738"/>
            <a:ext cx="5789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Each colored line represents the measurements carried out in one plot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59430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</a:t>
            </a:r>
            <a:endParaRPr lang="en-US" sz="24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37" y="1817897"/>
            <a:ext cx="5775067" cy="972108"/>
          </a:xfrm>
        </p:spPr>
        <p:txBody>
          <a:bodyPr>
            <a:noAutofit/>
          </a:bodyPr>
          <a:lstStyle/>
          <a:p>
            <a:r>
              <a:rPr lang="en-US" b="1" dirty="0"/>
              <a:t>b) Interval and/or permanent plots </a:t>
            </a:r>
            <a:r>
              <a:rPr lang="en-US" dirty="0"/>
              <a:t>- successive data pairs (</a:t>
            </a:r>
            <a:r>
              <a:rPr lang="en-US" dirty="0" err="1"/>
              <a:t>hdom,t</a:t>
            </a:r>
            <a:r>
              <a:rPr lang="en-US" dirty="0" smtClean="0"/>
              <a:t>)</a:t>
            </a:r>
            <a:endParaRPr 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502583" y="2924944"/>
            <a:ext cx="55206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remeasurements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plot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usualy</a:t>
            </a:r>
            <a:r>
              <a:rPr lang="pt-PT" sz="2000" dirty="0"/>
              <a:t> </a:t>
            </a:r>
            <a:r>
              <a:rPr lang="pt-PT" sz="2000" dirty="0" err="1"/>
              <a:t>designated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“</a:t>
            </a:r>
            <a:r>
              <a:rPr lang="pt-PT" sz="2000" b="1" dirty="0" err="1">
                <a:solidFill>
                  <a:srgbClr val="008000"/>
                </a:solidFill>
              </a:rPr>
              <a:t>growth</a:t>
            </a:r>
            <a:r>
              <a:rPr lang="pt-PT" sz="2000" b="1" dirty="0">
                <a:solidFill>
                  <a:srgbClr val="008000"/>
                </a:solidFill>
              </a:rPr>
              <a:t> series</a:t>
            </a:r>
            <a:r>
              <a:rPr lang="pt-PT" sz="2000" dirty="0"/>
              <a:t>”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prefered</a:t>
            </a:r>
            <a:r>
              <a:rPr lang="pt-PT" sz="2000" b="1" dirty="0">
                <a:solidFill>
                  <a:srgbClr val="008000"/>
                </a:solidFill>
              </a:rPr>
              <a:t> data to </a:t>
            </a:r>
            <a:r>
              <a:rPr lang="pt-PT" sz="2000" b="1" dirty="0" err="1">
                <a:solidFill>
                  <a:srgbClr val="008000"/>
                </a:solidFill>
              </a:rPr>
              <a:t>develop</a:t>
            </a:r>
            <a:r>
              <a:rPr lang="pt-PT" sz="2000" b="1" dirty="0">
                <a:solidFill>
                  <a:srgbClr val="008000"/>
                </a:solidFill>
              </a:rPr>
              <a:t> site </a:t>
            </a:r>
            <a:r>
              <a:rPr lang="pt-PT" sz="2000" b="1" dirty="0" err="1">
                <a:solidFill>
                  <a:srgbClr val="008000"/>
                </a:solidFill>
              </a:rPr>
              <a:t>index</a:t>
            </a:r>
            <a:r>
              <a:rPr lang="pt-PT" sz="2000" b="1" dirty="0">
                <a:solidFill>
                  <a:srgbClr val="008000"/>
                </a:solidFill>
              </a:rPr>
              <a:t> curves</a:t>
            </a:r>
            <a:r>
              <a:rPr lang="pt-PT" sz="2000" dirty="0"/>
              <a:t> as </a:t>
            </a: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allows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identification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real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shape</a:t>
            </a:r>
            <a:endParaRPr lang="pt-PT" sz="2000" dirty="0"/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sz="2000" dirty="0" err="1"/>
              <a:t>It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important</a:t>
            </a:r>
            <a:r>
              <a:rPr lang="pt-PT" sz="2000" dirty="0"/>
              <a:t> to </a:t>
            </a:r>
            <a:r>
              <a:rPr lang="pt-PT" sz="2000" b="1" dirty="0" err="1"/>
              <a:t>have</a:t>
            </a:r>
            <a:r>
              <a:rPr lang="pt-PT" sz="2000" dirty="0"/>
              <a:t> data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give</a:t>
            </a:r>
            <a:r>
              <a:rPr lang="pt-PT" sz="2000" dirty="0"/>
              <a:t> a </a:t>
            </a:r>
            <a:r>
              <a:rPr lang="pt-PT" sz="2000" b="1" dirty="0" err="1"/>
              <a:t>good</a:t>
            </a:r>
            <a:r>
              <a:rPr lang="pt-PT" sz="2000" b="1" dirty="0"/>
              <a:t> </a:t>
            </a:r>
            <a:r>
              <a:rPr lang="pt-PT" sz="2000" b="1" dirty="0" err="1"/>
              <a:t>representation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all</a:t>
            </a:r>
            <a:r>
              <a:rPr lang="pt-PT" sz="2000" b="1" dirty="0"/>
              <a:t> </a:t>
            </a:r>
            <a:r>
              <a:rPr lang="pt-PT" sz="2000" b="1" dirty="0" err="1"/>
              <a:t>the</a:t>
            </a:r>
            <a:r>
              <a:rPr lang="pt-PT" sz="2000" b="1" dirty="0"/>
              <a:t> ages</a:t>
            </a:r>
            <a:r>
              <a:rPr lang="pt-PT" sz="2000" dirty="0"/>
              <a:t>, </a:t>
            </a:r>
            <a:r>
              <a:rPr lang="pt-PT" sz="2000" dirty="0" err="1"/>
              <a:t>covering</a:t>
            </a:r>
            <a:r>
              <a:rPr lang="pt-PT" sz="2000" dirty="0"/>
              <a:t> </a:t>
            </a:r>
            <a:r>
              <a:rPr lang="pt-PT" sz="2000" dirty="0" err="1"/>
              <a:t>all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growth</a:t>
            </a:r>
            <a:r>
              <a:rPr lang="pt-PT" sz="2000" dirty="0"/>
              <a:t> </a:t>
            </a:r>
            <a:r>
              <a:rPr lang="pt-PT" sz="2000" dirty="0" err="1"/>
              <a:t>stages</a:t>
            </a:r>
            <a:r>
              <a:rPr lang="pt-PT" sz="2000" dirty="0"/>
              <a:t>,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to </a:t>
            </a:r>
            <a:r>
              <a:rPr lang="pt-PT" sz="2000" dirty="0" err="1"/>
              <a:t>senescency</a:t>
            </a:r>
            <a:r>
              <a:rPr lang="pt-PT" sz="200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Using Site Index </a:t>
            </a:r>
            <a:r>
              <a:rPr lang="pt-PT" smtClean="0"/>
              <a:t> [ </a:t>
            </a:r>
            <a:r>
              <a:rPr lang="pt-PT" i="1" smtClean="0"/>
              <a:t>f= (hdom, t)</a:t>
            </a:r>
            <a:r>
              <a:rPr lang="pt-PT" smtClean="0"/>
              <a:t> ] </a:t>
            </a:r>
            <a:r>
              <a:rPr lang="en-US" smtClean="0"/>
              <a:t>to evaluate site quality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3604" y="5571738"/>
            <a:ext cx="5789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Each colored line represents the measurements carried out in one plot</a:t>
            </a:r>
            <a:endParaRPr lang="en-US" sz="15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59" y="2060848"/>
            <a:ext cx="5789890" cy="34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8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957" y="1138734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Building SIC – data that can be used</a:t>
            </a:r>
            <a:endParaRPr lang="en-US" sz="24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037" y="1817897"/>
            <a:ext cx="5775067" cy="9721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PT" b="1" dirty="0"/>
              <a:t>c) </a:t>
            </a:r>
            <a:r>
              <a:rPr lang="pt-PT" b="1" dirty="0" err="1"/>
              <a:t>Stem</a:t>
            </a:r>
            <a:r>
              <a:rPr lang="pt-PT" b="1" dirty="0"/>
              <a:t> </a:t>
            </a:r>
            <a:r>
              <a:rPr lang="pt-PT" b="1" dirty="0" err="1"/>
              <a:t>analysis</a:t>
            </a:r>
            <a:endParaRPr lang="pt-PT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2583" y="2924944"/>
            <a:ext cx="5520613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PT" sz="2000" dirty="0" err="1"/>
              <a:t>This</a:t>
            </a:r>
            <a:r>
              <a:rPr lang="pt-PT" sz="2000" dirty="0"/>
              <a:t> </a:t>
            </a:r>
            <a:r>
              <a:rPr lang="pt-PT" sz="2000" dirty="0" err="1"/>
              <a:t>method</a:t>
            </a:r>
            <a:r>
              <a:rPr lang="pt-PT" sz="2000" dirty="0"/>
              <a:t> </a:t>
            </a:r>
            <a:r>
              <a:rPr lang="pt-PT" sz="2000" dirty="0" err="1"/>
              <a:t>applies</a:t>
            </a:r>
            <a:r>
              <a:rPr lang="pt-PT" sz="2000" dirty="0"/>
              <a:t> </a:t>
            </a:r>
            <a:r>
              <a:rPr lang="pt-PT" sz="2000" dirty="0" err="1"/>
              <a:t>only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temperate</a:t>
            </a:r>
            <a:r>
              <a:rPr lang="pt-PT" sz="2000" dirty="0"/>
              <a:t> zones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b="1" dirty="0" err="1"/>
              <a:t>tree</a:t>
            </a:r>
            <a:r>
              <a:rPr lang="pt-PT" sz="2000" b="1" dirty="0"/>
              <a:t> </a:t>
            </a:r>
            <a:r>
              <a:rPr lang="pt-PT" sz="2000" b="1" dirty="0" err="1"/>
              <a:t>species</a:t>
            </a:r>
            <a:r>
              <a:rPr lang="pt-PT" sz="2000" b="1" dirty="0"/>
              <a:t> </a:t>
            </a:r>
            <a:r>
              <a:rPr lang="pt-PT" sz="2000" b="1" dirty="0" err="1"/>
              <a:t>characterized</a:t>
            </a:r>
            <a:r>
              <a:rPr lang="pt-PT" sz="2000" b="1" dirty="0"/>
              <a:t> </a:t>
            </a:r>
            <a:r>
              <a:rPr lang="pt-PT" sz="2000" b="1" dirty="0" err="1"/>
              <a:t>by</a:t>
            </a:r>
            <a:r>
              <a:rPr lang="pt-PT" sz="2000" b="1" dirty="0"/>
              <a:t> </a:t>
            </a:r>
            <a:r>
              <a:rPr lang="pt-PT" sz="2000" b="1" dirty="0" err="1"/>
              <a:t>well</a:t>
            </a:r>
            <a:r>
              <a:rPr lang="pt-PT" sz="2000" b="1" dirty="0"/>
              <a:t> </a:t>
            </a:r>
            <a:r>
              <a:rPr lang="pt-PT" sz="2000" b="1" dirty="0" err="1"/>
              <a:t>defined</a:t>
            </a:r>
            <a:r>
              <a:rPr lang="pt-PT" sz="2000" b="1" dirty="0"/>
              <a:t> </a:t>
            </a:r>
            <a:r>
              <a:rPr lang="pt-PT" sz="2000" b="1" dirty="0" err="1"/>
              <a:t>growth</a:t>
            </a:r>
            <a:r>
              <a:rPr lang="pt-PT" sz="2000" b="1" dirty="0"/>
              <a:t> rings</a:t>
            </a:r>
          </a:p>
          <a:p>
            <a:pPr marL="628650" lvl="1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PT" sz="2000" dirty="0" err="1"/>
              <a:t>One</a:t>
            </a:r>
            <a:r>
              <a:rPr lang="pt-PT" sz="2000" dirty="0"/>
              <a:t> </a:t>
            </a:r>
            <a:r>
              <a:rPr lang="pt-PT" sz="2000" dirty="0" err="1"/>
              <a:t>has</a:t>
            </a:r>
            <a:r>
              <a:rPr lang="pt-PT" sz="2000" dirty="0"/>
              <a:t> to </a:t>
            </a:r>
            <a:r>
              <a:rPr lang="pt-PT" sz="2000" b="1" dirty="0"/>
              <a:t>assume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dominant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trees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at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age </a:t>
            </a:r>
            <a:r>
              <a:rPr lang="pt-PT" sz="2000" b="1" dirty="0" err="1">
                <a:solidFill>
                  <a:srgbClr val="008000"/>
                </a:solidFill>
              </a:rPr>
              <a:t>of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harvest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have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been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dominants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during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whole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life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of</a:t>
            </a:r>
            <a:r>
              <a:rPr lang="pt-PT" sz="2000" b="1" dirty="0">
                <a:solidFill>
                  <a:srgbClr val="008000"/>
                </a:solidFill>
              </a:rPr>
              <a:t> </a:t>
            </a:r>
            <a:r>
              <a:rPr lang="pt-PT" sz="2000" b="1" dirty="0" err="1">
                <a:solidFill>
                  <a:srgbClr val="008000"/>
                </a:solidFill>
              </a:rPr>
              <a:t>the</a:t>
            </a:r>
            <a:r>
              <a:rPr lang="pt-PT" sz="2000" b="1" dirty="0">
                <a:solidFill>
                  <a:srgbClr val="008000"/>
                </a:solidFill>
              </a:rPr>
              <a:t> stand</a:t>
            </a:r>
          </a:p>
          <a:p>
            <a:pPr marL="628650" lvl="1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PT" sz="7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PT" sz="2000" dirty="0" err="1"/>
              <a:t>Tennent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Burkhart</a:t>
            </a:r>
            <a:r>
              <a:rPr lang="pt-PT" sz="2000" dirty="0"/>
              <a:t> (1981) </a:t>
            </a:r>
            <a:r>
              <a:rPr lang="pt-PT" sz="2000" dirty="0" err="1"/>
              <a:t>found</a:t>
            </a:r>
            <a:r>
              <a:rPr lang="pt-PT" sz="2000" dirty="0"/>
              <a:t> out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stem</a:t>
            </a:r>
            <a:r>
              <a:rPr lang="pt-PT" sz="2000" dirty="0"/>
              <a:t> </a:t>
            </a:r>
            <a:r>
              <a:rPr lang="pt-PT" sz="2000" dirty="0" err="1"/>
              <a:t>analysis</a:t>
            </a:r>
            <a:r>
              <a:rPr lang="pt-PT" sz="2000" dirty="0"/>
              <a:t> </a:t>
            </a:r>
            <a:r>
              <a:rPr lang="pt-PT" sz="2000" b="1" dirty="0" err="1"/>
              <a:t>could</a:t>
            </a:r>
            <a:r>
              <a:rPr lang="pt-PT" sz="2000" b="1" dirty="0"/>
              <a:t> </a:t>
            </a:r>
            <a:r>
              <a:rPr lang="pt-PT" sz="2000" b="1" dirty="0" err="1"/>
              <a:t>be</a:t>
            </a:r>
            <a:r>
              <a:rPr lang="pt-PT" sz="2000" b="1" dirty="0"/>
              <a:t> </a:t>
            </a:r>
            <a:r>
              <a:rPr lang="pt-PT" sz="2000" b="1" dirty="0" err="1"/>
              <a:t>restricted</a:t>
            </a:r>
            <a:r>
              <a:rPr lang="pt-PT" sz="2000" b="1" dirty="0"/>
              <a:t> to 2 </a:t>
            </a:r>
            <a:r>
              <a:rPr lang="pt-PT" sz="2000" b="1" dirty="0" err="1"/>
              <a:t>dominant</a:t>
            </a:r>
            <a:r>
              <a:rPr lang="pt-PT" sz="2000" b="1" dirty="0"/>
              <a:t> </a:t>
            </a:r>
            <a:r>
              <a:rPr lang="pt-PT" sz="2000" b="1" dirty="0" err="1"/>
              <a:t>trees</a:t>
            </a:r>
            <a:r>
              <a:rPr lang="pt-PT" sz="2000" b="1" dirty="0"/>
              <a:t> </a:t>
            </a:r>
            <a:r>
              <a:rPr lang="pt-PT" sz="2000" b="1" dirty="0" err="1"/>
              <a:t>with</a:t>
            </a:r>
            <a:r>
              <a:rPr lang="pt-PT" sz="2000" b="1" dirty="0"/>
              <a:t> d </a:t>
            </a:r>
            <a:r>
              <a:rPr lang="pt-PT" sz="2000" b="1" dirty="0" err="1"/>
              <a:t>close</a:t>
            </a:r>
            <a:r>
              <a:rPr lang="pt-PT" sz="2000" b="1" dirty="0"/>
              <a:t> to </a:t>
            </a:r>
            <a:r>
              <a:rPr lang="pt-PT" sz="2000" b="1" dirty="0" err="1"/>
              <a:t>ddom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heights</a:t>
            </a:r>
            <a:r>
              <a:rPr lang="pt-PT" sz="2000" dirty="0"/>
              <a:t> </a:t>
            </a:r>
            <a:r>
              <a:rPr lang="pt-PT" sz="2000" dirty="0" err="1"/>
              <a:t>within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interval</a:t>
            </a:r>
            <a:r>
              <a:rPr lang="pt-PT" sz="2000" dirty="0"/>
              <a:t> </a:t>
            </a:r>
            <a:r>
              <a:rPr lang="pt-PT" sz="2000" dirty="0" err="1"/>
              <a:t>hdom</a:t>
            </a:r>
            <a:r>
              <a:rPr lang="pt-PT" sz="2000" dirty="0"/>
              <a:t> </a:t>
            </a:r>
            <a:r>
              <a:rPr lang="en-GB" sz="2000" dirty="0">
                <a:sym typeface="Symbol" pitchFamily="18" charset="2"/>
              </a:rPr>
              <a:t></a:t>
            </a:r>
            <a:r>
              <a:rPr lang="pt-PT" sz="2000" dirty="0"/>
              <a:t>5%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458153"/>
            <a:ext cx="4335270" cy="48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4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4386" y="2658218"/>
                <a:ext cx="3022366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−14.2234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86" y="2658218"/>
                <a:ext cx="3022366" cy="295594"/>
              </a:xfrm>
              <a:prstGeom prst="rect">
                <a:avLst/>
              </a:prstGeom>
              <a:blipFill>
                <a:blip r:embed="rId2"/>
                <a:stretch>
                  <a:fillRect l="-1411" t="-118367" r="-8266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4386" y="4005064"/>
                <a:ext cx="257711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86" y="4005064"/>
                <a:ext cx="2577116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/>
              <a:t>existing</a:t>
            </a:r>
            <a:r>
              <a:rPr lang="pt-PT" sz="2400" dirty="0"/>
              <a:t> </a:t>
            </a:r>
            <a:r>
              <a:rPr lang="pt-PT" sz="2400" dirty="0" err="1"/>
              <a:t>methods</a:t>
            </a:r>
            <a:r>
              <a:rPr lang="pt-PT" sz="2400" dirty="0"/>
              <a:t> for </a:t>
            </a:r>
            <a:r>
              <a:rPr lang="pt-PT" sz="2400" dirty="0" err="1"/>
              <a:t>SICs</a:t>
            </a:r>
            <a:r>
              <a:rPr lang="pt-PT" sz="2400" dirty="0"/>
              <a:t> </a:t>
            </a:r>
            <a:r>
              <a:rPr lang="pt-PT" sz="2400" dirty="0" err="1" smtClean="0"/>
              <a:t>development</a:t>
            </a:r>
            <a:r>
              <a:rPr lang="pt-PT" sz="2400" dirty="0" smtClean="0"/>
              <a:t> can </a:t>
            </a:r>
            <a:r>
              <a:rPr lang="pt-PT" sz="2400" dirty="0" err="1" smtClean="0"/>
              <a:t>be</a:t>
            </a:r>
            <a:r>
              <a:rPr lang="pt-PT" sz="2400" dirty="0" smtClean="0"/>
              <a:t> </a:t>
            </a:r>
            <a:r>
              <a:rPr lang="pt-PT" sz="2400" dirty="0" err="1" smtClean="0"/>
              <a:t>grouped</a:t>
            </a:r>
            <a:r>
              <a:rPr lang="pt-PT" sz="2400" dirty="0" smtClean="0"/>
              <a:t> as </a:t>
            </a:r>
            <a:r>
              <a:rPr lang="pt-PT" sz="2400" dirty="0" err="1" smtClean="0"/>
              <a:t>follows</a:t>
            </a:r>
            <a:r>
              <a:rPr lang="pt-PT" sz="2400" dirty="0" smtClean="0"/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5357" y="21328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t-PT" sz="2200" dirty="0"/>
              <a:t> </a:t>
            </a:r>
            <a:r>
              <a:rPr lang="pt-PT" sz="2200" dirty="0" smtClean="0"/>
              <a:t>i) </a:t>
            </a:r>
            <a:r>
              <a:rPr lang="pt-PT" sz="2200" dirty="0"/>
              <a:t>Guide-curve </a:t>
            </a:r>
            <a:r>
              <a:rPr lang="pt-PT" sz="2200" dirty="0" err="1" smtClean="0"/>
              <a:t>method</a:t>
            </a:r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pPr lvl="1"/>
            <a:endParaRPr lang="pt-PT" sz="2200" dirty="0"/>
          </a:p>
          <a:p>
            <a:pPr lvl="1"/>
            <a:r>
              <a:rPr lang="pt-PT" sz="2200" dirty="0"/>
              <a:t> </a:t>
            </a:r>
            <a:r>
              <a:rPr lang="pt-PT" sz="2200" dirty="0" err="1" smtClean="0"/>
              <a:t>ii</a:t>
            </a:r>
            <a:r>
              <a:rPr lang="pt-PT" sz="2200" dirty="0" smtClean="0"/>
              <a:t>) </a:t>
            </a:r>
            <a:r>
              <a:rPr lang="pt-PT" sz="2200" dirty="0" err="1"/>
              <a:t>Parameter</a:t>
            </a:r>
            <a:r>
              <a:rPr lang="pt-PT" sz="2200" dirty="0"/>
              <a:t> </a:t>
            </a:r>
            <a:r>
              <a:rPr lang="pt-PT" sz="2200" dirty="0" err="1"/>
              <a:t>prediction</a:t>
            </a:r>
            <a:r>
              <a:rPr lang="pt-PT" sz="2200" dirty="0"/>
              <a:t> </a:t>
            </a:r>
            <a:r>
              <a:rPr lang="pt-PT" sz="2200" dirty="0" err="1" smtClean="0"/>
              <a:t>method</a:t>
            </a:r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pPr lvl="1"/>
            <a:endParaRPr lang="pt-PT" sz="2200" dirty="0"/>
          </a:p>
          <a:p>
            <a:pPr lvl="1"/>
            <a:r>
              <a:rPr lang="pt-PT" sz="2200" dirty="0"/>
              <a:t> </a:t>
            </a:r>
            <a:r>
              <a:rPr lang="pt-PT" sz="2200" dirty="0" err="1" smtClean="0"/>
              <a:t>iii</a:t>
            </a:r>
            <a:r>
              <a:rPr lang="pt-PT" sz="2200" dirty="0" smtClean="0"/>
              <a:t>) </a:t>
            </a:r>
            <a:r>
              <a:rPr lang="pt-PT" sz="2200" dirty="0" err="1"/>
              <a:t>Difference</a:t>
            </a:r>
            <a:r>
              <a:rPr lang="pt-PT" sz="2200" dirty="0"/>
              <a:t> </a:t>
            </a:r>
            <a:r>
              <a:rPr lang="pt-PT" sz="2200" dirty="0" err="1"/>
              <a:t>equations</a:t>
            </a:r>
            <a:endParaRPr lang="pt-P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6585" y="5610731"/>
                <a:ext cx="2079415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85" y="5610731"/>
                <a:ext cx="2079415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175060" y="494116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Detailed information on each method can be found in the Growth </a:t>
            </a:r>
            <a:r>
              <a:rPr lang="en-US" dirty="0"/>
              <a:t>F</a:t>
            </a:r>
            <a:r>
              <a:rPr lang="en-US" dirty="0" smtClean="0"/>
              <a:t>unctions </a:t>
            </a:r>
            <a:r>
              <a:rPr lang="en-US" i="1" dirty="0" smtClean="0"/>
              <a:t>PowerPoint</a:t>
            </a:r>
            <a:endParaRPr lang="en-US" i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en-US" sz="2400" dirty="0" smtClean="0"/>
              <a:t>Limitations: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hdom</a:t>
            </a:r>
            <a:r>
              <a:rPr lang="pt-PT" i="1" dirty="0" smtClean="0"/>
              <a:t>, t)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97402" y="2163614"/>
            <a:ext cx="10847909" cy="4168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Exact </a:t>
            </a:r>
            <a:r>
              <a:rPr lang="en-US" sz="2400" dirty="0" smtClean="0">
                <a:solidFill>
                  <a:srgbClr val="008000"/>
                </a:solidFill>
              </a:rPr>
              <a:t>stand age </a:t>
            </a:r>
            <a:r>
              <a:rPr lang="en-US" sz="2400" dirty="0" smtClean="0"/>
              <a:t>is often </a:t>
            </a:r>
            <a:r>
              <a:rPr lang="en-US" sz="2400" dirty="0" smtClean="0">
                <a:solidFill>
                  <a:srgbClr val="008000"/>
                </a:solidFill>
              </a:rPr>
              <a:t>difficult to determine in field </a:t>
            </a:r>
            <a:r>
              <a:rPr lang="en-US" sz="2400" dirty="0" smtClean="0"/>
              <a:t>situations, and small errors can cause large changes in the site index estimate</a:t>
            </a:r>
          </a:p>
          <a:p>
            <a:pPr>
              <a:lnSpc>
                <a:spcPct val="90000"/>
              </a:lnSpc>
              <a:defRPr/>
            </a:pPr>
            <a:endParaRPr lang="en-US" sz="8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Concept of site index is </a:t>
            </a:r>
            <a:r>
              <a:rPr lang="en-US" sz="2400" dirty="0" smtClean="0">
                <a:solidFill>
                  <a:srgbClr val="008000"/>
                </a:solidFill>
              </a:rPr>
              <a:t>not suitable for uneven-aged stands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</a:t>
            </a:r>
            <a:r>
              <a:rPr lang="en-US" sz="2400" dirty="0" smtClean="0">
                <a:solidFill>
                  <a:srgbClr val="008000"/>
                </a:solidFill>
              </a:rPr>
              <a:t>alone may not provide a valid estimate </a:t>
            </a:r>
            <a:r>
              <a:rPr lang="en-US" sz="2400" dirty="0" smtClean="0"/>
              <a:t>of the growing capacity for a particular site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</a:t>
            </a:r>
            <a:r>
              <a:rPr lang="en-US" sz="2400" dirty="0" smtClean="0">
                <a:solidFill>
                  <a:srgbClr val="008000"/>
                </a:solidFill>
              </a:rPr>
              <a:t>may change due to environmental </a:t>
            </a:r>
            <a:r>
              <a:rPr lang="en-US" sz="2400" dirty="0" smtClean="0"/>
              <a:t>and climatic variations or </a:t>
            </a:r>
            <a:r>
              <a:rPr lang="en-US" sz="2400" dirty="0" smtClean="0">
                <a:solidFill>
                  <a:srgbClr val="008000"/>
                </a:solidFill>
              </a:rPr>
              <a:t>management activities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for one species </a:t>
            </a:r>
            <a:r>
              <a:rPr lang="en-US" sz="2400" dirty="0" smtClean="0">
                <a:solidFill>
                  <a:srgbClr val="008000"/>
                </a:solidFill>
              </a:rPr>
              <a:t>can not be translated into a usable index for a difference species</a:t>
            </a:r>
            <a:r>
              <a:rPr lang="en-US" sz="2400" dirty="0" smtClean="0"/>
              <a:t> on the same site </a:t>
            </a:r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10704512" y="6174918"/>
            <a:ext cx="105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</a:t>
            </a:r>
            <a:r>
              <a:rPr lang="pt-PT" sz="2400" dirty="0" err="1" smtClean="0"/>
              <a:t>So</a:t>
            </a:r>
            <a:r>
              <a:rPr lang="pt-PT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3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1.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Pinus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pinaster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dirty="0" smtClean="0"/>
              <a:t>in </a:t>
            </a:r>
            <a:r>
              <a:rPr lang="pt-PT" sz="2400" dirty="0"/>
              <a:t>Portugal (Marques, 1991):</a:t>
            </a:r>
          </a:p>
          <a:p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867831"/>
              </p:ext>
            </p:extLst>
          </p:nvPr>
        </p:nvGraphicFramePr>
        <p:xfrm>
          <a:off x="2902354" y="3690610"/>
          <a:ext cx="6387291" cy="87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3251160" imgH="520560" progId="Equation.3">
                  <p:embed/>
                </p:oleObj>
              </mc:Choice>
              <mc:Fallback>
                <p:oleObj name="Equation" r:id="rId3" imgW="3251160" imgH="52056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2354" y="3690610"/>
                        <a:ext cx="6387291" cy="87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3512" y="2859613"/>
            <a:ext cx="9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1.a)      S = </a:t>
            </a:r>
            <a:r>
              <a:rPr lang="en-US" sz="2800" i="1" dirty="0" smtClean="0"/>
              <a:t>f </a:t>
            </a:r>
            <a:r>
              <a:rPr lang="en-US" sz="2200" dirty="0" smtClean="0"/>
              <a:t>(</a:t>
            </a:r>
            <a:r>
              <a:rPr lang="pt-PT" sz="2200" b="1" dirty="0" err="1" smtClean="0"/>
              <a:t>topographic</a:t>
            </a:r>
            <a:r>
              <a:rPr lang="pt-PT" sz="2200" b="1" dirty="0"/>
              <a:t>, </a:t>
            </a:r>
            <a:r>
              <a:rPr lang="pt-PT" sz="2200" b="1" dirty="0" err="1" smtClean="0"/>
              <a:t>edaphic</a:t>
            </a:r>
            <a:r>
              <a:rPr lang="pt-PT" sz="2200" b="1" dirty="0" smtClean="0"/>
              <a:t>, </a:t>
            </a:r>
            <a:r>
              <a:rPr lang="pt-PT" sz="2200" b="1" dirty="0" err="1" smtClean="0"/>
              <a:t>climate</a:t>
            </a:r>
            <a:r>
              <a:rPr lang="pt-PT" sz="2200" dirty="0" smtClean="0"/>
              <a:t>) </a:t>
            </a:r>
            <a:r>
              <a:rPr lang="pt-PT" sz="2200" dirty="0"/>
              <a:t>(R</a:t>
            </a:r>
            <a:r>
              <a:rPr lang="pt-PT" sz="2200" baseline="30000" dirty="0"/>
              <a:t>2</a:t>
            </a:r>
            <a:r>
              <a:rPr lang="pt-PT" sz="2200" dirty="0"/>
              <a:t>=0.544)</a:t>
            </a:r>
          </a:p>
          <a:p>
            <a:endParaRPr lang="pt-PT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95340"/>
              </p:ext>
            </p:extLst>
          </p:nvPr>
        </p:nvGraphicFramePr>
        <p:xfrm>
          <a:off x="2919177" y="5827556"/>
          <a:ext cx="5882207" cy="40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3111480" imgH="215640" progId="Equation.3">
                  <p:embed/>
                </p:oleObj>
              </mc:Choice>
              <mc:Fallback>
                <p:oleObj name="Equation" r:id="rId5" imgW="311148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177" y="5827556"/>
                        <a:ext cx="5882207" cy="408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03512" y="4797152"/>
            <a:ext cx="9980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1.b)     S = </a:t>
            </a:r>
            <a:r>
              <a:rPr lang="en-US" sz="2800" i="1" dirty="0" smtClean="0"/>
              <a:t>f </a:t>
            </a:r>
            <a:r>
              <a:rPr lang="en-US" sz="2200" dirty="0" smtClean="0"/>
              <a:t>(</a:t>
            </a:r>
            <a:r>
              <a:rPr lang="pt-PT" sz="2200" b="1" dirty="0" err="1" smtClean="0"/>
              <a:t>species</a:t>
            </a:r>
            <a:r>
              <a:rPr lang="pt-PT" sz="2200" b="1" dirty="0" smtClean="0"/>
              <a:t> in </a:t>
            </a:r>
            <a:r>
              <a:rPr lang="pt-PT" sz="2200" b="1" dirty="0" err="1" smtClean="0"/>
              <a:t>the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understory</a:t>
            </a:r>
            <a:r>
              <a:rPr lang="pt-PT" sz="2200" dirty="0" smtClean="0"/>
              <a:t>) (R</a:t>
            </a:r>
            <a:r>
              <a:rPr lang="pt-PT" sz="2200" baseline="30000" dirty="0" smtClean="0"/>
              <a:t>2</a:t>
            </a:r>
            <a:r>
              <a:rPr lang="pt-PT" sz="2200" dirty="0" smtClean="0"/>
              <a:t>=0.144)</a:t>
            </a:r>
            <a:endParaRPr lang="pt-PT" sz="2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740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2. </a:t>
            </a:r>
            <a:r>
              <a:rPr lang="pt-PT" sz="2400" b="1" i="1" dirty="0" err="1">
                <a:solidFill>
                  <a:srgbClr val="009900"/>
                </a:solidFill>
              </a:rPr>
              <a:t>Pseudotsuga</a:t>
            </a:r>
            <a:r>
              <a:rPr lang="pt-PT" sz="2400" b="1" i="1" dirty="0">
                <a:solidFill>
                  <a:srgbClr val="009900"/>
                </a:solidFill>
              </a:rPr>
              <a:t> </a:t>
            </a:r>
            <a:r>
              <a:rPr lang="pt-PT" sz="2400" b="1" i="1" dirty="0" err="1">
                <a:solidFill>
                  <a:srgbClr val="009900"/>
                </a:solidFill>
              </a:rPr>
              <a:t>menziesii</a:t>
            </a:r>
            <a:r>
              <a:rPr lang="pt-PT" sz="2400" b="1" i="1" dirty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/>
              <a:t>Portugal (Fontes </a:t>
            </a:r>
            <a:r>
              <a:rPr lang="pt-PT" sz="2400" dirty="0" err="1"/>
              <a:t>et</a:t>
            </a:r>
            <a:r>
              <a:rPr lang="pt-PT" sz="2400" dirty="0"/>
              <a:t> al., 2003):</a:t>
            </a:r>
          </a:p>
          <a:p>
            <a:pPr lvl="1"/>
            <a:r>
              <a:rPr lang="pt-PT" dirty="0" smtClean="0"/>
              <a:t>.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2.a) 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/>
              <a:t>(</a:t>
            </a:r>
            <a:r>
              <a:rPr lang="en-US" sz="2200" b="1" dirty="0"/>
              <a:t>region, </a:t>
            </a:r>
            <a:r>
              <a:rPr lang="pt-PT" sz="2200" b="1" dirty="0" err="1"/>
              <a:t>topographic</a:t>
            </a:r>
            <a:r>
              <a:rPr lang="pt-PT" sz="2200" b="1" dirty="0"/>
              <a:t>, </a:t>
            </a:r>
            <a:r>
              <a:rPr lang="pt-PT" sz="2200" b="1" dirty="0" err="1" smtClean="0"/>
              <a:t>edaphic</a:t>
            </a:r>
            <a:r>
              <a:rPr lang="pt-PT" sz="2200" b="1" dirty="0" smtClean="0"/>
              <a:t>, </a:t>
            </a:r>
            <a:r>
              <a:rPr lang="pt-PT" sz="2200" b="1" dirty="0" err="1" smtClean="0"/>
              <a:t>climate</a:t>
            </a:r>
            <a:r>
              <a:rPr lang="pt-PT" sz="2200" b="1" dirty="0" smtClean="0"/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1698395" y="6122969"/>
            <a:ext cx="9980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2.b)  …</a:t>
            </a:r>
            <a:endParaRPr lang="pt-PT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98349"/>
              </p:ext>
            </p:extLst>
          </p:nvPr>
        </p:nvGraphicFramePr>
        <p:xfrm>
          <a:off x="2594766" y="3741430"/>
          <a:ext cx="8198209" cy="9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4279680" imgH="469800" progId="Equation.3">
                  <p:embed/>
                </p:oleObj>
              </mc:Choice>
              <mc:Fallback>
                <p:oleObj name="Equation" r:id="rId3" imgW="4279680" imgH="4698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766" y="3741430"/>
                        <a:ext cx="8198209" cy="9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4766" y="4641530"/>
            <a:ext cx="9428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 err="1" smtClean="0"/>
              <a:t>SAxMAxAM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ecological regions in Portugal (Pina </a:t>
            </a:r>
            <a:r>
              <a:rPr lang="en-US" dirty="0" err="1" smtClean="0"/>
              <a:t>Manique</a:t>
            </a:r>
            <a:r>
              <a:rPr lang="en-US" dirty="0" smtClean="0"/>
              <a:t> e Albuquerque, 1954 )</a:t>
            </a:r>
            <a:endParaRPr lang="en-US" dirty="0"/>
          </a:p>
          <a:p>
            <a:pPr lvl="1"/>
            <a:r>
              <a:rPr lang="en-US" dirty="0" err="1"/>
              <a:t>MinhoLitoral</a:t>
            </a:r>
            <a:r>
              <a:rPr lang="en-US" dirty="0"/>
              <a:t> - dummy variable for region (0,1), 1 if </a:t>
            </a:r>
            <a:r>
              <a:rPr lang="en-US" dirty="0" smtClean="0"/>
              <a:t>located Minho </a:t>
            </a:r>
            <a:r>
              <a:rPr lang="en-US" dirty="0" err="1"/>
              <a:t>Litoral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04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3. </a:t>
            </a:r>
            <a:r>
              <a:rPr lang="pt-PT" sz="2400" b="1" i="1" dirty="0" smtClean="0">
                <a:solidFill>
                  <a:srgbClr val="009900"/>
                </a:solidFill>
              </a:rPr>
              <a:t>Quercus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suber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/>
              <a:t>Portugal </a:t>
            </a:r>
            <a:r>
              <a:rPr lang="pt-PT" sz="2400" dirty="0" smtClean="0"/>
              <a:t>(Paulo </a:t>
            </a:r>
            <a:r>
              <a:rPr lang="pt-PT" sz="2400" dirty="0" err="1"/>
              <a:t>et</a:t>
            </a:r>
            <a:r>
              <a:rPr lang="pt-PT" sz="2400" dirty="0"/>
              <a:t> al., </a:t>
            </a:r>
            <a:r>
              <a:rPr lang="pt-PT" sz="2400" dirty="0" smtClean="0"/>
              <a:t>2015):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3.a-c) 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 </a:t>
            </a:r>
            <a:r>
              <a:rPr lang="pt-PT" sz="2200" b="1" dirty="0" err="1" smtClean="0"/>
              <a:t>topographic</a:t>
            </a:r>
            <a:r>
              <a:rPr lang="pt-PT" sz="2200" b="1" dirty="0"/>
              <a:t>, </a:t>
            </a:r>
            <a:r>
              <a:rPr lang="pt-PT" sz="2200" b="1" dirty="0" err="1" smtClean="0"/>
              <a:t>edaphic</a:t>
            </a:r>
            <a:r>
              <a:rPr lang="pt-PT" sz="2200" b="1" dirty="0" smtClean="0"/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72263"/>
              </p:ext>
            </p:extLst>
          </p:nvPr>
        </p:nvGraphicFramePr>
        <p:xfrm>
          <a:off x="2486785" y="3434166"/>
          <a:ext cx="9192329" cy="204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5295600" imgH="1282680" progId="Equation.3">
                  <p:embed/>
                </p:oleObj>
              </mc:Choice>
              <mc:Fallback>
                <p:oleObj name="Equation" r:id="rId3" imgW="5295600" imgH="12826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785" y="3434166"/>
                        <a:ext cx="9192329" cy="204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51584" y="5733256"/>
            <a:ext cx="974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depth  - requires opening a soil profile and improves the quality of the model substantially</a:t>
            </a:r>
          </a:p>
          <a:p>
            <a:r>
              <a:rPr lang="en-US" dirty="0" smtClean="0"/>
              <a:t>Insolation - the </a:t>
            </a:r>
            <a:r>
              <a:rPr lang="en-US" dirty="0"/>
              <a:t>amount of solar radiation reaching a given </a:t>
            </a:r>
            <a:r>
              <a:rPr lang="en-US" dirty="0" smtClean="0"/>
              <a:t>area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40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408" y="1102538"/>
            <a:ext cx="110172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What is the </a:t>
            </a:r>
            <a:r>
              <a:rPr lang="en-US" sz="2400" b="1" dirty="0" smtClean="0"/>
              <a:t>site and the site quality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can we evaluate </a:t>
            </a:r>
            <a:r>
              <a:rPr lang="en-US" sz="2400" b="1" dirty="0" smtClean="0"/>
              <a:t>site index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Data available for developing </a:t>
            </a:r>
            <a:r>
              <a:rPr lang="en-US" sz="2400" b="1" dirty="0" smtClean="0"/>
              <a:t>site index curves </a:t>
            </a:r>
            <a:r>
              <a:rPr lang="en-US" sz="2400" dirty="0" smtClean="0"/>
              <a:t>(SIC)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8000"/>
                </a:solidFill>
              </a:rPr>
              <a:t>a) Temporary plots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8000"/>
                </a:solidFill>
              </a:rPr>
              <a:t>b) interval and permanent plots,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8000"/>
                </a:solidFill>
              </a:rPr>
              <a:t>c) stem analysis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Types of site index curves: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dirty="0" err="1">
                <a:solidFill>
                  <a:srgbClr val="008000"/>
                </a:solidFill>
              </a:rPr>
              <a:t>Anamorphic</a:t>
            </a:r>
            <a:endParaRPr lang="pt-PT" dirty="0">
              <a:solidFill>
                <a:srgbClr val="008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PT" dirty="0" err="1" smtClean="0">
                <a:solidFill>
                  <a:srgbClr val="008000"/>
                </a:solidFill>
              </a:rPr>
              <a:t>Polymorphic</a:t>
            </a:r>
            <a:endParaRPr lang="pt-PT" dirty="0" smtClean="0">
              <a:solidFill>
                <a:srgbClr val="008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PT" sz="8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Indirect </a:t>
            </a:r>
            <a:r>
              <a:rPr lang="en-US" sz="2400" dirty="0"/>
              <a:t>methods </a:t>
            </a:r>
            <a:r>
              <a:rPr lang="en-US" sz="2400" dirty="0" smtClean="0"/>
              <a:t>for the development of site index curves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PT" sz="8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Direct methods to estimate S</a:t>
            </a:r>
            <a:endParaRPr lang="pt-P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P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9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Site and site quality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 err="1"/>
              <a:t>What</a:t>
            </a:r>
            <a:r>
              <a:rPr lang="pt-PT" sz="2400" b="1" dirty="0"/>
              <a:t> </a:t>
            </a:r>
            <a:r>
              <a:rPr lang="pt-PT" sz="2400" b="1" dirty="0" err="1"/>
              <a:t>is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site</a:t>
            </a:r>
            <a:r>
              <a:rPr lang="pt-PT" sz="2400" dirty="0" smtClean="0"/>
              <a:t>?</a:t>
            </a:r>
          </a:p>
          <a:p>
            <a:endParaRPr lang="pt-PT" sz="800" dirty="0" smtClean="0"/>
          </a:p>
          <a:p>
            <a:pPr lvl="1"/>
            <a:r>
              <a:rPr lang="pt-PT" dirty="0"/>
              <a:t>Site </a:t>
            </a:r>
            <a:r>
              <a:rPr lang="pt-PT" dirty="0" err="1"/>
              <a:t>refers</a:t>
            </a:r>
            <a:r>
              <a:rPr lang="pt-PT" dirty="0"/>
              <a:t> to “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considered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b="1" dirty="0" err="1">
                <a:solidFill>
                  <a:srgbClr val="008000"/>
                </a:solidFill>
              </a:rPr>
              <a:t>environment</a:t>
            </a:r>
            <a:r>
              <a:rPr lang="pt-PT" dirty="0"/>
              <a:t>, </a:t>
            </a:r>
            <a:r>
              <a:rPr lang="pt-PT" dirty="0" err="1"/>
              <a:t>particularly</a:t>
            </a:r>
            <a:r>
              <a:rPr lang="pt-PT" dirty="0"/>
              <a:t> as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b="1" dirty="0">
                <a:solidFill>
                  <a:srgbClr val="008000"/>
                </a:solidFill>
              </a:rPr>
              <a:t>determines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type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and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quality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of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vegetation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can </a:t>
            </a:r>
            <a:r>
              <a:rPr lang="pt-PT" dirty="0" err="1"/>
              <a:t>carry</a:t>
            </a:r>
            <a:r>
              <a:rPr lang="pt-PT" dirty="0"/>
              <a:t>” </a:t>
            </a:r>
            <a:endParaRPr lang="pt-PT" dirty="0" smtClean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Society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American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Forests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1971)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/>
              <a:t>Site </a:t>
            </a:r>
            <a:r>
              <a:rPr lang="pt-PT" sz="2400" b="1" dirty="0" err="1"/>
              <a:t>quality</a:t>
            </a:r>
            <a:r>
              <a:rPr lang="pt-PT" sz="2400" b="1" dirty="0"/>
              <a:t> can </a:t>
            </a:r>
            <a:r>
              <a:rPr lang="pt-PT" sz="2400" b="1" dirty="0" err="1"/>
              <a:t>be</a:t>
            </a:r>
            <a:r>
              <a:rPr lang="pt-PT" sz="2400" b="1" dirty="0"/>
              <a:t> </a:t>
            </a:r>
            <a:r>
              <a:rPr lang="pt-PT" sz="2400" b="1" dirty="0" err="1"/>
              <a:t>evaluted</a:t>
            </a:r>
            <a:r>
              <a:rPr lang="pt-PT" sz="2400" b="1" dirty="0"/>
              <a:t> </a:t>
            </a:r>
            <a:r>
              <a:rPr lang="pt-PT" sz="2400" b="1" dirty="0" err="1"/>
              <a:t>through</a:t>
            </a:r>
            <a:r>
              <a:rPr lang="pt-PT" sz="2400" b="1" dirty="0"/>
              <a:t> </a:t>
            </a:r>
            <a:r>
              <a:rPr lang="pt-PT" sz="2400" b="1" dirty="0" err="1"/>
              <a:t>direct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indirect</a:t>
            </a:r>
            <a:r>
              <a:rPr lang="pt-PT" sz="2400" b="1" dirty="0"/>
              <a:t> </a:t>
            </a:r>
            <a:r>
              <a:rPr lang="pt-PT" sz="2400" b="1" dirty="0" err="1" smtClean="0"/>
              <a:t>methods</a:t>
            </a:r>
            <a:endParaRPr lang="pt-PT" sz="2400" b="1" dirty="0" smtClean="0"/>
          </a:p>
          <a:p>
            <a:endParaRPr lang="en-US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geocentric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climate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soil</a:t>
            </a:r>
            <a:r>
              <a:rPr lang="pt-PT" dirty="0"/>
              <a:t> </a:t>
            </a:r>
            <a:r>
              <a:rPr lang="pt-PT" dirty="0" err="1" smtClean="0"/>
              <a:t>characteristics</a:t>
            </a:r>
            <a:endParaRPr lang="pt-PT" dirty="0" smtClean="0"/>
          </a:p>
          <a:p>
            <a:pPr lvl="1"/>
            <a:endParaRPr lang="pt-PT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Indirect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phytocentric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vegetation</a:t>
            </a:r>
            <a:r>
              <a:rPr lang="pt-PT" dirty="0"/>
              <a:t> </a:t>
            </a:r>
            <a:r>
              <a:rPr lang="pt-PT" dirty="0" err="1"/>
              <a:t>growing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smtClean="0"/>
              <a:t>site</a:t>
            </a:r>
          </a:p>
          <a:p>
            <a:pPr lvl="1"/>
            <a:endParaRPr lang="pt-PT" sz="900" dirty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err="1"/>
              <a:t>Indicator</a:t>
            </a:r>
            <a:r>
              <a:rPr lang="pt-PT" dirty="0"/>
              <a:t> </a:t>
            </a:r>
            <a:r>
              <a:rPr lang="pt-PT" dirty="0" err="1"/>
              <a:t>plants</a:t>
            </a:r>
            <a:r>
              <a:rPr lang="pt-PT" dirty="0"/>
              <a:t> (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shrubs</a:t>
            </a:r>
            <a:r>
              <a:rPr lang="pt-PT" dirty="0"/>
              <a:t>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>
                <a:hlinkClick r:id="rId2" action="ppaction://hlinksldjump"/>
              </a:rPr>
              <a:t>Site </a:t>
            </a:r>
            <a:r>
              <a:rPr lang="pt-PT" dirty="0" smtClean="0">
                <a:hlinkClick r:id="rId2" action="ppaction://hlinksldjump"/>
              </a:rPr>
              <a:t>índex [ </a:t>
            </a:r>
            <a:r>
              <a:rPr lang="pt-PT" i="1" dirty="0" smtClean="0">
                <a:hlinkClick r:id="rId2" action="ppaction://hlinksldjump"/>
              </a:rPr>
              <a:t>f= (</a:t>
            </a:r>
            <a:r>
              <a:rPr lang="pt-PT" i="1" dirty="0" err="1" smtClean="0">
                <a:hlinkClick r:id="rId2" action="ppaction://hlinksldjump"/>
              </a:rPr>
              <a:t>hdom</a:t>
            </a:r>
            <a:r>
              <a:rPr lang="pt-PT" i="1" dirty="0" smtClean="0">
                <a:hlinkClick r:id="rId2" action="ppaction://hlinksldjump"/>
              </a:rPr>
              <a:t>, t)</a:t>
            </a:r>
            <a:r>
              <a:rPr lang="pt-PT" dirty="0" smtClean="0">
                <a:hlinkClick r:id="rId2" action="ppaction://hlinksldjump"/>
              </a:rPr>
              <a:t> ]</a:t>
            </a:r>
            <a:endParaRPr lang="pt-PT" dirty="0" smtClean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/>
              <a:t>Site índex </a:t>
            </a:r>
            <a:r>
              <a:rPr lang="pt-PT" dirty="0" smtClean="0"/>
              <a:t>[ </a:t>
            </a:r>
            <a:r>
              <a:rPr lang="en-US" i="1" dirty="0" smtClean="0"/>
              <a:t>f</a:t>
            </a:r>
            <a:r>
              <a:rPr lang="en-US" i="1" dirty="0"/>
              <a:t>= (climate, soil</a:t>
            </a:r>
            <a:r>
              <a:rPr lang="en-US" i="1" dirty="0" smtClean="0"/>
              <a:t>) </a:t>
            </a:r>
            <a:r>
              <a:rPr lang="en-US" dirty="0" smtClean="0"/>
              <a:t>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99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Site and site quality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 err="1"/>
              <a:t>What</a:t>
            </a:r>
            <a:r>
              <a:rPr lang="pt-PT" sz="2400" b="1" dirty="0"/>
              <a:t> </a:t>
            </a:r>
            <a:r>
              <a:rPr lang="pt-PT" sz="2400" b="1" dirty="0" err="1"/>
              <a:t>is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site</a:t>
            </a:r>
            <a:r>
              <a:rPr lang="pt-PT" sz="2400" dirty="0" smtClean="0"/>
              <a:t>?</a:t>
            </a:r>
          </a:p>
          <a:p>
            <a:endParaRPr lang="pt-PT" sz="800" dirty="0" smtClean="0"/>
          </a:p>
          <a:p>
            <a:pPr lvl="1"/>
            <a:r>
              <a:rPr lang="pt-PT" dirty="0"/>
              <a:t>Site </a:t>
            </a:r>
            <a:r>
              <a:rPr lang="pt-PT" dirty="0" err="1"/>
              <a:t>refers</a:t>
            </a:r>
            <a:r>
              <a:rPr lang="pt-PT" dirty="0"/>
              <a:t> to “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considered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b="1" dirty="0" err="1">
                <a:solidFill>
                  <a:srgbClr val="008000"/>
                </a:solidFill>
              </a:rPr>
              <a:t>environment</a:t>
            </a:r>
            <a:r>
              <a:rPr lang="pt-PT" dirty="0"/>
              <a:t>, </a:t>
            </a:r>
            <a:r>
              <a:rPr lang="pt-PT" dirty="0" err="1"/>
              <a:t>particularly</a:t>
            </a:r>
            <a:r>
              <a:rPr lang="pt-PT" dirty="0"/>
              <a:t> as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b="1" dirty="0">
                <a:solidFill>
                  <a:srgbClr val="008000"/>
                </a:solidFill>
              </a:rPr>
              <a:t>determines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type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and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quality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of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vegetation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can </a:t>
            </a:r>
            <a:r>
              <a:rPr lang="pt-PT" dirty="0" err="1"/>
              <a:t>carry</a:t>
            </a:r>
            <a:r>
              <a:rPr lang="pt-PT" dirty="0"/>
              <a:t>” </a:t>
            </a:r>
            <a:endParaRPr lang="pt-PT" dirty="0" smtClean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Society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American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Forests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1971)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/>
              <a:t>Site </a:t>
            </a:r>
            <a:r>
              <a:rPr lang="pt-PT" sz="2400" b="1" dirty="0" err="1"/>
              <a:t>quality</a:t>
            </a:r>
            <a:r>
              <a:rPr lang="pt-PT" sz="2400" b="1" dirty="0"/>
              <a:t> can </a:t>
            </a:r>
            <a:r>
              <a:rPr lang="pt-PT" sz="2400" b="1" dirty="0" err="1"/>
              <a:t>be</a:t>
            </a:r>
            <a:r>
              <a:rPr lang="pt-PT" sz="2400" b="1" dirty="0"/>
              <a:t> </a:t>
            </a:r>
            <a:r>
              <a:rPr lang="pt-PT" sz="2400" b="1" dirty="0" err="1"/>
              <a:t>evaluted</a:t>
            </a:r>
            <a:r>
              <a:rPr lang="pt-PT" sz="2400" b="1" dirty="0"/>
              <a:t> </a:t>
            </a:r>
            <a:r>
              <a:rPr lang="pt-PT" sz="2400" b="1" dirty="0" err="1"/>
              <a:t>through</a:t>
            </a:r>
            <a:r>
              <a:rPr lang="pt-PT" sz="2400" b="1" dirty="0"/>
              <a:t> </a:t>
            </a:r>
            <a:r>
              <a:rPr lang="pt-PT" sz="2400" b="1" dirty="0" err="1"/>
              <a:t>direct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indirect</a:t>
            </a:r>
            <a:r>
              <a:rPr lang="pt-PT" sz="2400" b="1" dirty="0"/>
              <a:t> </a:t>
            </a:r>
            <a:r>
              <a:rPr lang="pt-PT" sz="2400" b="1" dirty="0" err="1" smtClean="0"/>
              <a:t>methods</a:t>
            </a:r>
            <a:endParaRPr lang="pt-PT" sz="2400" b="1" dirty="0" smtClean="0"/>
          </a:p>
          <a:p>
            <a:endParaRPr lang="en-US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geocentric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climate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soil</a:t>
            </a:r>
            <a:r>
              <a:rPr lang="pt-PT" dirty="0"/>
              <a:t> </a:t>
            </a:r>
            <a:r>
              <a:rPr lang="pt-PT" dirty="0" err="1" smtClean="0"/>
              <a:t>characteristics</a:t>
            </a:r>
            <a:endParaRPr lang="pt-PT" dirty="0" smtClean="0"/>
          </a:p>
          <a:p>
            <a:pPr lvl="1"/>
            <a:endParaRPr lang="pt-PT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Indirect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phytocentric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vegetation</a:t>
            </a:r>
            <a:r>
              <a:rPr lang="pt-PT" dirty="0"/>
              <a:t> </a:t>
            </a:r>
            <a:r>
              <a:rPr lang="pt-PT" dirty="0" err="1"/>
              <a:t>growing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smtClean="0"/>
              <a:t>site</a:t>
            </a:r>
          </a:p>
          <a:p>
            <a:pPr lvl="1"/>
            <a:endParaRPr lang="pt-PT" sz="900" dirty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err="1"/>
              <a:t>Indicator</a:t>
            </a:r>
            <a:r>
              <a:rPr lang="pt-PT" dirty="0"/>
              <a:t> </a:t>
            </a:r>
            <a:r>
              <a:rPr lang="pt-PT" dirty="0" err="1"/>
              <a:t>plants</a:t>
            </a:r>
            <a:r>
              <a:rPr lang="pt-PT" dirty="0"/>
              <a:t> (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shrubs</a:t>
            </a:r>
            <a:r>
              <a:rPr lang="pt-PT" dirty="0"/>
              <a:t>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>
                <a:hlinkClick r:id="rId2" action="ppaction://hlinksldjump"/>
              </a:rPr>
              <a:t>Site </a:t>
            </a:r>
            <a:r>
              <a:rPr lang="pt-PT" dirty="0" smtClean="0">
                <a:hlinkClick r:id="rId2" action="ppaction://hlinksldjump"/>
              </a:rPr>
              <a:t>índex [ </a:t>
            </a:r>
            <a:r>
              <a:rPr lang="pt-PT" i="1" dirty="0" smtClean="0">
                <a:hlinkClick r:id="rId2" action="ppaction://hlinksldjump"/>
              </a:rPr>
              <a:t>f= (</a:t>
            </a:r>
            <a:r>
              <a:rPr lang="pt-PT" i="1" dirty="0" err="1" smtClean="0">
                <a:hlinkClick r:id="rId2" action="ppaction://hlinksldjump"/>
              </a:rPr>
              <a:t>hdom</a:t>
            </a:r>
            <a:r>
              <a:rPr lang="pt-PT" i="1" dirty="0" smtClean="0">
                <a:hlinkClick r:id="rId2" action="ppaction://hlinksldjump"/>
              </a:rPr>
              <a:t>, t)</a:t>
            </a:r>
            <a:r>
              <a:rPr lang="pt-PT" dirty="0" smtClean="0">
                <a:hlinkClick r:id="rId2" action="ppaction://hlinksldjump"/>
              </a:rPr>
              <a:t> ]</a:t>
            </a:r>
            <a:endParaRPr lang="pt-PT" dirty="0" smtClean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>
                <a:hlinkClick r:id="rId3" action="ppaction://hlinksldjump"/>
              </a:rPr>
              <a:t>Site índex </a:t>
            </a:r>
            <a:r>
              <a:rPr lang="pt-PT" dirty="0" smtClean="0">
                <a:hlinkClick r:id="rId3" action="ppaction://hlinksldjump"/>
              </a:rPr>
              <a:t>[ </a:t>
            </a:r>
            <a:r>
              <a:rPr lang="en-US" i="1" dirty="0" smtClean="0">
                <a:hlinkClick r:id="rId3" action="ppaction://hlinksldjump"/>
              </a:rPr>
              <a:t>f</a:t>
            </a:r>
            <a:r>
              <a:rPr lang="en-US" i="1" dirty="0">
                <a:hlinkClick r:id="rId3" action="ppaction://hlinksldjump"/>
              </a:rPr>
              <a:t>= (climate, soil</a:t>
            </a:r>
            <a:r>
              <a:rPr lang="en-US" i="1" dirty="0" smtClean="0">
                <a:hlinkClick r:id="rId3" action="ppaction://hlinksldjump"/>
              </a:rPr>
              <a:t>) </a:t>
            </a:r>
            <a:r>
              <a:rPr lang="en-US" dirty="0" smtClean="0">
                <a:hlinkClick r:id="rId3" action="ppaction://hlinksldjump"/>
              </a:rPr>
              <a:t>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74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</a:t>
            </a:r>
            <a:r>
              <a:rPr lang="pt-PT" dirty="0" smtClean="0"/>
              <a:t>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expressed by a number, be </a:t>
            </a:r>
            <a:r>
              <a:rPr lang="en-US" u="sng" dirty="0" smtClean="0"/>
              <a:t>objective</a:t>
            </a:r>
            <a:r>
              <a:rPr lang="en-US" dirty="0" smtClean="0"/>
              <a:t> and </a:t>
            </a:r>
            <a:r>
              <a:rPr lang="en-US" u="sng" dirty="0" smtClean="0"/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957"/>
          <a:stretch/>
        </p:blipFill>
        <p:spPr>
          <a:xfrm>
            <a:off x="6259364" y="1849999"/>
            <a:ext cx="4572396" cy="2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expressed by a number, be </a:t>
            </a:r>
            <a:r>
              <a:rPr lang="en-US" u="sng" dirty="0" smtClean="0"/>
              <a:t>objective</a:t>
            </a:r>
            <a:r>
              <a:rPr lang="en-US" dirty="0" smtClean="0"/>
              <a:t> and </a:t>
            </a:r>
            <a:r>
              <a:rPr lang="en-US" u="sng" dirty="0" smtClean="0"/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237"/>
          <a:stretch/>
        </p:blipFill>
        <p:spPr>
          <a:xfrm>
            <a:off x="6259364" y="1849999"/>
            <a:ext cx="4572396" cy="280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6411764" y="2002399"/>
            <a:ext cx="4572396" cy="27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expressed by a number, be </a:t>
            </a:r>
            <a:r>
              <a:rPr lang="en-US" u="sng" dirty="0" smtClean="0"/>
              <a:t>objective</a:t>
            </a:r>
            <a:r>
              <a:rPr lang="en-US" dirty="0" smtClean="0"/>
              <a:t> and </a:t>
            </a:r>
            <a:r>
              <a:rPr lang="en-US" u="sng" dirty="0" smtClean="0"/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64" y="1849999"/>
            <a:ext cx="4572396" cy="3158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6411764" y="2002399"/>
            <a:ext cx="4572396" cy="2794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1768"/>
          <a:stretch/>
        </p:blipFill>
        <p:spPr>
          <a:xfrm>
            <a:off x="6564164" y="2154799"/>
            <a:ext cx="4572396" cy="2786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273" y="2175164"/>
            <a:ext cx="4572396" cy="3158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32104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 index</a:t>
            </a:r>
            <a:r>
              <a:rPr lang="en-US" dirty="0" smtClean="0"/>
              <a:t>) is the </a:t>
            </a:r>
            <a:r>
              <a:rPr lang="en-US" dirty="0" err="1" smtClean="0"/>
              <a:t>hdom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dominant height</a:t>
            </a:r>
            <a:r>
              <a:rPr lang="en-US" dirty="0" smtClean="0"/>
              <a:t>) at a chosen t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800" dirty="0" smtClean="0"/>
          </a:p>
          <a:p>
            <a:r>
              <a:rPr lang="pt-PT" dirty="0" smtClean="0"/>
              <a:t>Site index (</a:t>
            </a:r>
            <a:r>
              <a:rPr lang="pt-PT" dirty="0"/>
              <a:t>S) </a:t>
            </a:r>
            <a:r>
              <a:rPr lang="pt-PT" dirty="0" smtClean="0"/>
              <a:t>is defined as the </a:t>
            </a:r>
            <a:r>
              <a:rPr lang="pt-PT" dirty="0" smtClean="0">
                <a:solidFill>
                  <a:srgbClr val="009900"/>
                </a:solidFill>
              </a:rPr>
              <a:t>dominant height</a:t>
            </a:r>
            <a:r>
              <a:rPr lang="pt-PT" dirty="0" smtClean="0"/>
              <a:t> that the stand has, had or will have at a certain age, the </a:t>
            </a:r>
            <a:r>
              <a:rPr lang="pt-PT" dirty="0" smtClean="0">
                <a:solidFill>
                  <a:srgbClr val="009900"/>
                </a:solidFill>
              </a:rPr>
              <a:t>base age</a:t>
            </a:r>
          </a:p>
          <a:p>
            <a:endParaRPr lang="pt-PT" sz="800" dirty="0" smtClean="0">
              <a:solidFill>
                <a:srgbClr val="009900"/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/>
              <a:t>Therefore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dominant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height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growth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intimately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prediction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of</a:t>
            </a:r>
            <a:r>
              <a:rPr lang="pt-PT" dirty="0">
                <a:solidFill>
                  <a:srgbClr val="008000"/>
                </a:solidFill>
              </a:rPr>
              <a:t> site índex</a:t>
            </a: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site </a:t>
            </a:r>
            <a:r>
              <a:rPr lang="pt-PT" dirty="0" err="1"/>
              <a:t>index</a:t>
            </a:r>
            <a:r>
              <a:rPr lang="pt-PT" dirty="0"/>
              <a:t> </a:t>
            </a:r>
            <a:r>
              <a:rPr lang="pt-PT" dirty="0" err="1"/>
              <a:t>concept</a:t>
            </a:r>
            <a:r>
              <a:rPr lang="pt-PT" dirty="0"/>
              <a:t> assumes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dominant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height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not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affected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by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silvicultural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treatments</a:t>
            </a:r>
            <a:endParaRPr lang="pt-PT" dirty="0">
              <a:solidFill>
                <a:srgbClr val="008000"/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set </a:t>
            </a:r>
            <a:r>
              <a:rPr lang="pt-PT" dirty="0" err="1"/>
              <a:t>of</a:t>
            </a:r>
            <a:r>
              <a:rPr lang="pt-PT" dirty="0"/>
              <a:t> curves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represent</a:t>
            </a:r>
            <a:r>
              <a:rPr lang="pt-PT" dirty="0"/>
              <a:t> </a:t>
            </a:r>
            <a:r>
              <a:rPr lang="pt-PT" dirty="0" err="1"/>
              <a:t>dominant</a:t>
            </a:r>
            <a:r>
              <a:rPr lang="pt-PT" dirty="0"/>
              <a:t> </a:t>
            </a:r>
            <a:r>
              <a:rPr lang="pt-PT" dirty="0" err="1"/>
              <a:t>height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possible</a:t>
            </a:r>
            <a:r>
              <a:rPr lang="pt-PT" dirty="0"/>
              <a:t> site </a:t>
            </a:r>
            <a:r>
              <a:rPr lang="pt-PT" dirty="0" err="1"/>
              <a:t>indices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as </a:t>
            </a:r>
            <a:r>
              <a:rPr lang="pt-PT" dirty="0">
                <a:solidFill>
                  <a:srgbClr val="009900"/>
                </a:solidFill>
              </a:rPr>
              <a:t>site </a:t>
            </a:r>
            <a:r>
              <a:rPr lang="pt-PT" dirty="0" err="1">
                <a:solidFill>
                  <a:srgbClr val="009900"/>
                </a:solidFill>
              </a:rPr>
              <a:t>index</a:t>
            </a:r>
            <a:r>
              <a:rPr lang="pt-PT" dirty="0">
                <a:solidFill>
                  <a:srgbClr val="009900"/>
                </a:solidFill>
              </a:rPr>
              <a:t> </a:t>
            </a:r>
            <a:r>
              <a:rPr lang="pt-PT" dirty="0" smtClean="0">
                <a:solidFill>
                  <a:srgbClr val="009900"/>
                </a:solidFill>
              </a:rPr>
              <a:t>curves (SIC) -&gt; </a:t>
            </a:r>
            <a:r>
              <a:rPr lang="pt-PT" dirty="0" err="1" smtClean="0">
                <a:solidFill>
                  <a:srgbClr val="0070C0"/>
                </a:solidFill>
              </a:rPr>
              <a:t>families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of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growth</a:t>
            </a:r>
            <a:r>
              <a:rPr lang="pt-PT" dirty="0" smtClean="0">
                <a:solidFill>
                  <a:srgbClr val="0070C0"/>
                </a:solidFill>
              </a:rPr>
              <a:t> curves</a:t>
            </a:r>
            <a:endParaRPr lang="en-US" dirty="0">
              <a:solidFill>
                <a:srgbClr val="0070C0"/>
              </a:solidFill>
            </a:endParaRPr>
          </a:p>
          <a:p>
            <a:endParaRPr lang="pt-PT" dirty="0" smtClean="0">
              <a:solidFill>
                <a:srgbClr val="0099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</p:spTree>
    <p:extLst>
      <p:ext uri="{BB962C8B-B14F-4D97-AF65-F5344CB8AC3E}">
        <p14:creationId xmlns:p14="http://schemas.microsoft.com/office/powerpoint/2010/main" val="3689965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569285" cy="4929411"/>
          </a:xfrm>
        </p:spPr>
        <p:txBody>
          <a:bodyPr/>
          <a:lstStyle/>
          <a:p>
            <a:endParaRPr lang="pt-PT" dirty="0" smtClean="0"/>
          </a:p>
          <a:p>
            <a:r>
              <a:rPr lang="pt-PT" dirty="0" smtClean="0"/>
              <a:t>Site index curves may be built with different types of data: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2200" dirty="0" smtClean="0"/>
              <a:t> a) </a:t>
            </a:r>
            <a:r>
              <a:rPr lang="pt-PT" sz="2200" b="1" dirty="0" err="1"/>
              <a:t>temporary</a:t>
            </a:r>
            <a:r>
              <a:rPr lang="pt-PT" sz="2200" b="1" dirty="0"/>
              <a:t> </a:t>
            </a:r>
            <a:r>
              <a:rPr lang="pt-PT" sz="2200" b="1" dirty="0" err="1" smtClean="0"/>
              <a:t>plots</a:t>
            </a:r>
            <a:r>
              <a:rPr lang="pt-PT" sz="2200" b="1" dirty="0" smtClean="0"/>
              <a:t> </a:t>
            </a:r>
            <a:r>
              <a:rPr lang="pt-PT" sz="2200" dirty="0" smtClean="0"/>
              <a:t>- </a:t>
            </a:r>
            <a:r>
              <a:rPr lang="pt-PT" sz="2200" dirty="0" err="1" smtClean="0"/>
              <a:t>Independent</a:t>
            </a:r>
            <a:r>
              <a:rPr lang="pt-PT" sz="2200" dirty="0" smtClean="0"/>
              <a:t> data pairs </a:t>
            </a:r>
            <a:r>
              <a:rPr lang="pt-PT" sz="2200" dirty="0"/>
              <a:t>(hdom, t</a:t>
            </a:r>
            <a:r>
              <a:rPr lang="pt-PT" sz="2200" dirty="0" smtClean="0"/>
              <a:t>)</a:t>
            </a:r>
            <a:endParaRPr lang="pt-PT" sz="2200" dirty="0">
              <a:solidFill>
                <a:schemeClr val="bg2"/>
              </a:solidFill>
            </a:endParaRPr>
          </a:p>
          <a:p>
            <a:pPr lvl="1"/>
            <a:r>
              <a:rPr lang="pt-PT" sz="2200" dirty="0" smtClean="0"/>
              <a:t> b) </a:t>
            </a:r>
            <a:r>
              <a:rPr lang="pt-PT" sz="2200" b="1" dirty="0" err="1"/>
              <a:t>permanent</a:t>
            </a:r>
            <a:r>
              <a:rPr lang="pt-PT" sz="2200" b="1" dirty="0"/>
              <a:t> </a:t>
            </a:r>
            <a:r>
              <a:rPr lang="pt-PT" sz="2200" b="1" dirty="0" err="1"/>
              <a:t>and</a:t>
            </a:r>
            <a:r>
              <a:rPr lang="pt-PT" sz="2200" b="1" dirty="0"/>
              <a:t>/</a:t>
            </a:r>
            <a:r>
              <a:rPr lang="pt-PT" sz="2200" b="1" dirty="0" err="1"/>
              <a:t>or</a:t>
            </a:r>
            <a:r>
              <a:rPr lang="pt-PT" sz="2200" b="1" dirty="0"/>
              <a:t> </a:t>
            </a:r>
            <a:r>
              <a:rPr lang="pt-PT" sz="2200" b="1" dirty="0" err="1"/>
              <a:t>interval</a:t>
            </a:r>
            <a:r>
              <a:rPr lang="pt-PT" sz="2200" b="1" dirty="0"/>
              <a:t> </a:t>
            </a:r>
            <a:r>
              <a:rPr lang="pt-PT" sz="2200" b="1" dirty="0" err="1"/>
              <a:t>plots</a:t>
            </a:r>
            <a:r>
              <a:rPr lang="pt-PT" sz="2200" b="1" dirty="0"/>
              <a:t> </a:t>
            </a:r>
            <a:r>
              <a:rPr lang="pt-PT" sz="2200" dirty="0" smtClean="0"/>
              <a:t>- </a:t>
            </a:r>
            <a:r>
              <a:rPr lang="pt-PT" sz="2200" dirty="0" err="1" smtClean="0"/>
              <a:t>successive</a:t>
            </a:r>
            <a:r>
              <a:rPr lang="pt-PT" sz="2200" dirty="0" smtClean="0"/>
              <a:t> data pairs (hdom</a:t>
            </a:r>
            <a:r>
              <a:rPr lang="pt-PT" sz="2200" dirty="0"/>
              <a:t>, t</a:t>
            </a:r>
            <a:r>
              <a:rPr lang="pt-PT" sz="2200" dirty="0" smtClean="0"/>
              <a:t>)</a:t>
            </a:r>
            <a:endParaRPr lang="pt-PT" sz="2200" dirty="0"/>
          </a:p>
          <a:p>
            <a:pPr lvl="1"/>
            <a:r>
              <a:rPr lang="pt-PT" sz="2200" dirty="0" smtClean="0"/>
              <a:t> c) </a:t>
            </a:r>
            <a:r>
              <a:rPr lang="pt-PT" sz="2200" b="1" dirty="0" err="1"/>
              <a:t>stem</a:t>
            </a:r>
            <a:r>
              <a:rPr lang="pt-PT" sz="2200" b="1" dirty="0"/>
              <a:t> </a:t>
            </a:r>
            <a:r>
              <a:rPr lang="pt-PT" sz="2200" b="1" dirty="0" err="1"/>
              <a:t>analysis</a:t>
            </a:r>
            <a:r>
              <a:rPr lang="pt-PT" sz="2200" b="1" dirty="0"/>
              <a:t> </a:t>
            </a:r>
            <a:r>
              <a:rPr lang="pt-PT" sz="2200" b="1" dirty="0" err="1" smtClean="0"/>
              <a:t>techniques</a:t>
            </a:r>
            <a:r>
              <a:rPr lang="pt-PT" sz="2200" b="1" dirty="0" smtClean="0"/>
              <a:t> </a:t>
            </a:r>
            <a:r>
              <a:rPr lang="pt-PT" sz="2200" dirty="0" smtClean="0"/>
              <a:t>– </a:t>
            </a:r>
            <a:r>
              <a:rPr lang="pt-PT" sz="2200" dirty="0" err="1" smtClean="0"/>
              <a:t>reconstruct</a:t>
            </a:r>
            <a:r>
              <a:rPr lang="pt-PT" sz="2200" dirty="0" smtClean="0"/>
              <a:t> </a:t>
            </a:r>
            <a:r>
              <a:rPr lang="pt-PT" sz="2200" dirty="0" err="1" smtClean="0"/>
              <a:t>height</a:t>
            </a:r>
            <a:r>
              <a:rPr lang="pt-PT" sz="2200" dirty="0" smtClean="0"/>
              <a:t> growth data of individual </a:t>
            </a:r>
            <a:r>
              <a:rPr lang="pt-PT" sz="2200" dirty="0" err="1" smtClean="0"/>
              <a:t>trees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Site Index </a:t>
            </a:r>
            <a:r>
              <a:rPr lang="pt-PT" dirty="0"/>
              <a:t> [ </a:t>
            </a:r>
            <a:r>
              <a:rPr lang="pt-PT" i="1" dirty="0"/>
              <a:t>f= (</a:t>
            </a:r>
            <a:r>
              <a:rPr lang="pt-PT" i="1" dirty="0" err="1"/>
              <a:t>hdom</a:t>
            </a:r>
            <a:r>
              <a:rPr lang="pt-PT" i="1" dirty="0"/>
              <a:t>, t)</a:t>
            </a:r>
            <a:r>
              <a:rPr lang="pt-PT" dirty="0"/>
              <a:t> ] </a:t>
            </a:r>
            <a:r>
              <a:rPr lang="en-US" dirty="0"/>
              <a:t>to evaluate site quality</a:t>
            </a:r>
          </a:p>
        </p:txBody>
      </p:sp>
    </p:spTree>
    <p:extLst>
      <p:ext uri="{BB962C8B-B14F-4D97-AF65-F5344CB8AC3E}">
        <p14:creationId xmlns:p14="http://schemas.microsoft.com/office/powerpoint/2010/main" val="214640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9986</TotalTime>
  <Words>1716</Words>
  <Application>Microsoft Office PowerPoint</Application>
  <PresentationFormat>Widescreen</PresentationFormat>
  <Paragraphs>200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Trebuchet MS</vt:lpstr>
      <vt:lpstr>Wingdings</vt:lpstr>
      <vt:lpstr>Custom Design</vt:lpstr>
      <vt:lpstr>Equation</vt:lpstr>
      <vt:lpstr>Site quality, site index curves (SIC) and dominant height growth</vt:lpstr>
      <vt:lpstr>Summary</vt:lpstr>
      <vt:lpstr>Site and site quality</vt:lpstr>
      <vt:lpstr>Site and site quality</vt:lpstr>
      <vt:lpstr> Using Site Index  [ f= (hdom, t) ] to evaluate site quality</vt:lpstr>
      <vt:lpstr> Using Site Index  [ f= (hdom, t) ] to evaluate site quality</vt:lpstr>
      <vt:lpstr>Using Site Index  [ f= (hdom, t) ] to evaluate site quality</vt:lpstr>
      <vt:lpstr>Using Site Index  [ f= (hdom, t) ] to evaluate site quality</vt:lpstr>
      <vt:lpstr>Using Site Index  [ f= (hdom, t) ] to evaluate site quality</vt:lpstr>
      <vt:lpstr>Building SIC – data that can be used</vt:lpstr>
      <vt:lpstr>Building SIC – data that can be used</vt:lpstr>
      <vt:lpstr>Building SIC – data that can be used</vt:lpstr>
      <vt:lpstr>Building SIC – data that can be used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597</cp:revision>
  <cp:lastPrinted>2017-06-15T21:47:55Z</cp:lastPrinted>
  <dcterms:created xsi:type="dcterms:W3CDTF">2010-02-14T14:45:25Z</dcterms:created>
  <dcterms:modified xsi:type="dcterms:W3CDTF">2020-10-07T14:38:50Z</dcterms:modified>
</cp:coreProperties>
</file>